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51441" b="25499"/>
          <a:stretch/>
        </p:blipFill>
        <p:spPr>
          <a:xfrm>
            <a:off x="0" y="801824"/>
            <a:ext cx="6877050" cy="1981200"/>
          </a:xfrm>
          <a:prstGeom prst="rect">
            <a:avLst/>
          </a:prstGeom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98" y="137564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96112"/>
              </p:ext>
            </p:extLst>
          </p:nvPr>
        </p:nvGraphicFramePr>
        <p:xfrm>
          <a:off x="3823681" y="7045430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64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861781" y="3246524"/>
            <a:ext cx="2912399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algn="just">
              <a:spcAft>
                <a:spcPts val="600"/>
              </a:spcAft>
            </a:pPr>
            <a:r>
              <a:rPr lang="es-ES_tradnl" sz="900" dirty="0">
                <a:effectLst/>
                <a:latin typeface="Arial" charset="0"/>
                <a:ea typeface="MS Mincho" charset="-128"/>
                <a:cs typeface="Times New Roman" charset="0"/>
              </a:rPr>
              <a:t>Ninguno, este programa abarca aspectos fundamentales y avanzados de la Dirección de Proyectos.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43985" y="2899179"/>
            <a:ext cx="14065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69900" y="3005223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9772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2986809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69900" y="6618477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smtClean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¿Quién </a:t>
            </a:r>
            <a:r>
              <a:rPr lang="es-ES_tradnl" sz="1400" b="1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smtClean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836439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769718" y="4167274"/>
            <a:ext cx="3128287" cy="25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01 – Introducción al programa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02 – El ecosistema corporativo y el entorno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03 – Definición y planeación estratégica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04 – El portafolio y la selección de proyectos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05 – Introducción a la dirección de proyectos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06 – Dirección de Proyectos, su marco de referencia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07 – Procesos de inicio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08 – Procesos de planeación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09 – Procesos de ejecución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10 – Procesos de </a:t>
            </a:r>
            <a:r>
              <a:rPr lang="es-ES_tradnl" sz="850" dirty="0" smtClean="0">
                <a:latin typeface="Arial" charset="0"/>
                <a:ea typeface="Arial" charset="0"/>
                <a:cs typeface="Arial" charset="0"/>
              </a:rPr>
              <a:t>monitoreo </a:t>
            </a: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y control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11 – Procesos de cierre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12 – Primera ronda de simulación 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13 – Segunda ronda de simulación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14 – Tercera ronda de simulación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15 – Examen final </a:t>
            </a:r>
          </a:p>
          <a:p>
            <a:pPr marL="171450" indent="-171450">
              <a:lnSpc>
                <a:spcPct val="115000"/>
              </a:lnSpc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850" dirty="0">
                <a:latin typeface="Arial" charset="0"/>
                <a:ea typeface="Arial" charset="0"/>
                <a:cs typeface="Arial" charset="0"/>
              </a:rPr>
              <a:t>Módulo 16 – Cierre del programa </a:t>
            </a: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7886468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203864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rgbClr val="203864"/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28271" y="8127415"/>
            <a:ext cx="3430270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105 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horas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Sesiones dos veces a la semana 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durante 4 meses y medio</a:t>
            </a:r>
          </a:p>
          <a:p>
            <a:pPr marL="171450" lvl="0" indent="-171450"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Horario de </a:t>
            </a:r>
            <a:r>
              <a:rPr lang="es-ES" sz="900" dirty="0">
                <a:latin typeface="Arial" charset="0"/>
                <a:ea typeface="Arial" charset="0"/>
                <a:cs typeface="Arial" charset="0"/>
              </a:rPr>
              <a:t>18:30 a </a:t>
            </a:r>
            <a:r>
              <a:rPr lang="es-ES" sz="900" dirty="0" smtClean="0">
                <a:latin typeface="Arial" charset="0"/>
                <a:ea typeface="Arial" charset="0"/>
                <a:cs typeface="Arial" charset="0"/>
              </a:rPr>
              <a:t>21:30 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7848628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10" y="3888782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67" y="732210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68" y="759401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68" y="785837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3853" y="8281784"/>
            <a:ext cx="364316" cy="3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19075" y="1071909"/>
            <a:ext cx="6384032" cy="1389865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400" b="1" i="1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Nuestro programa </a:t>
            </a:r>
            <a:r>
              <a:rPr lang="es-ES" sz="14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DEEP</a:t>
            </a:r>
            <a:r>
              <a:rPr lang="es-ES" sz="1400" b="1" i="1" baseline="30000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®</a:t>
            </a:r>
            <a:r>
              <a:rPr lang="es-ES" sz="14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 </a:t>
            </a:r>
            <a:r>
              <a:rPr lang="es-ES" sz="1400" b="1" i="1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es una inmersión profunda y práctica a las herramientas y técnicas de dirección de proyectos. </a:t>
            </a:r>
            <a:r>
              <a:rPr lang="es-ES" sz="1400" b="1" i="1" dirty="0" smtClean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Aprende </a:t>
            </a:r>
            <a:r>
              <a:rPr lang="es-ES" sz="1400" b="1" i="1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MS Mincho" charset="-128"/>
                <a:cs typeface="Arial" charset="0"/>
              </a:rPr>
              <a:t>tomando decisiones y analizando los resultados de dichas decisiones en las variables críticas del proyecto</a:t>
            </a:r>
            <a:endParaRPr lang="es-ES_tradnl" sz="1400" b="1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6" y="8261136"/>
            <a:ext cx="774872" cy="3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85" y="8280005"/>
            <a:ext cx="589688" cy="3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91996" y="3427181"/>
            <a:ext cx="3429000" cy="3092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1000" dirty="0">
                <a:latin typeface="Arial" charset="0"/>
                <a:ea typeface="Arial" charset="0"/>
                <a:cs typeface="Arial" charset="0"/>
              </a:rPr>
              <a:t>Al final del programa los participantes podrán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pPr>
              <a:spcAft>
                <a:spcPts val="0"/>
              </a:spcAf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Explicar la interrelación entre estrategia, procesos y proyectos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Describir distintos enfoques alrededor de la definición y planeación de la estrategia corporativa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Aplicar los distintos enfoques para seleccionar proyectos 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Definir los criterios y enfoques para crear el portafolio de proyectos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Explicar los aspectos que están alrededor e influyen en la forma en que los proyectos se conducen en la organización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Utilizar distintas herramientas y técnicas según las características del proyecto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Colaborar en equipo ante las distintas situaciones que se presentan en un proyecto.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Explicar las relaciones entre todas las variables del proyecto</a:t>
            </a:r>
          </a:p>
          <a:p>
            <a:pPr marL="171450" lvl="0" indent="-171450">
              <a:lnSpc>
                <a:spcPct val="115000"/>
              </a:lnSpc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Analizar los resultados de las decisiones y aprender a partir del entendimiento de las interrelaciones de todos los elementos del proyecto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101521" y="6994447"/>
            <a:ext cx="331338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" sz="900" dirty="0">
                <a:latin typeface="Arial" charset="0"/>
                <a:ea typeface="Arial" charset="0"/>
                <a:cs typeface="Arial" charset="0"/>
              </a:rPr>
              <a:t>Personas que quieran iniciar una carrera en el apasionante mundo de la dirección de proyectos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Personas que quieran reforzar sus conocimientos de dirección de proyectos </a:t>
            </a:r>
          </a:p>
          <a:p>
            <a:pPr marL="171450" indent="-171450">
              <a:spcAft>
                <a:spcPts val="0"/>
              </a:spcAft>
              <a:buFont typeface="Arial" charset="0"/>
              <a:buChar char="•"/>
              <a:tabLst>
                <a:tab pos="107950" algn="l"/>
              </a:tabLst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que tengan a su cargo proyectos</a:t>
            </a:r>
          </a:p>
        </p:txBody>
      </p:sp>
      <p:sp>
        <p:nvSpPr>
          <p:cNvPr id="22" name="Rectángulo redondeado 21"/>
          <p:cNvSpPr/>
          <p:nvPr/>
        </p:nvSpPr>
        <p:spPr>
          <a:xfrm>
            <a:off x="3664252" y="6972568"/>
            <a:ext cx="2938855" cy="1186323"/>
          </a:xfrm>
          <a:prstGeom prst="roundRect">
            <a:avLst/>
          </a:prstGeom>
          <a:noFill/>
          <a:ln w="5715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45364" y="6850907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33201" y="89174"/>
            <a:ext cx="5960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PM00.90 - Programa de Dirección Estratégica y Experimental de Proyectos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" y="6523765"/>
            <a:ext cx="419111" cy="4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30893"/>
              </p:ext>
            </p:extLst>
          </p:nvPr>
        </p:nvGraphicFramePr>
        <p:xfrm>
          <a:off x="940904" y="3786385"/>
          <a:ext cx="53671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65"/>
                <a:gridCol w="268356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/>
                        <a:t>DEEP</a:t>
                      </a:r>
                      <a:r>
                        <a:rPr lang="es-ES_tradnl" sz="1800" baseline="0" dirty="0" smtClean="0"/>
                        <a:t> - 104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Pago de contado: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$29,700.00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Parcialidades: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Inscripción: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$3,940.00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r>
                        <a:rPr lang="es-ES_tradnl" sz="1400" b="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pagos de: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$3,940.00</a:t>
                      </a:r>
                      <a:endParaRPr lang="es-ES_tradnl" sz="1400" b="0" dirty="0"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97672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 dirty="0">
                <a:solidFill>
                  <a:srgbClr val="203864"/>
                </a:solidFill>
              </a:rPr>
              <a:t>Inversión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244118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021409" y="609060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021409" y="651131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021409" y="6971265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1021409" y="745609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922618" y="6042990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922618" y="6478582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922618" y="6918561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922618" y="7425315"/>
            <a:ext cx="4385417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1021409" y="7950699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922643" y="791992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729947" y="793531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66291" y="7922487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408554" y="7937876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PM00.90 - Programa de Dirección Estratégica y Experimental de Proyectos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1277</TotalTime>
  <Words>323</Words>
  <Application>Microsoft Office PowerPoint</Application>
  <PresentationFormat>Presentación en pantalla (4:3)</PresentationFormat>
  <Paragraphs>71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20</cp:revision>
  <dcterms:created xsi:type="dcterms:W3CDTF">2016-12-17T23:56:12Z</dcterms:created>
  <dcterms:modified xsi:type="dcterms:W3CDTF">2017-06-27T15:27:50Z</dcterms:modified>
</cp:coreProperties>
</file>